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87" r:id="rId2"/>
    <p:sldId id="280" r:id="rId3"/>
    <p:sldId id="263" r:id="rId4"/>
    <p:sldId id="269" r:id="rId5"/>
    <p:sldId id="270" r:id="rId6"/>
    <p:sldId id="271" r:id="rId7"/>
    <p:sldId id="281" r:id="rId8"/>
    <p:sldId id="282" r:id="rId9"/>
    <p:sldId id="283" r:id="rId10"/>
    <p:sldId id="285" r:id="rId11"/>
    <p:sldId id="28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6699"/>
    <a:srgbClr val="FF9900"/>
    <a:srgbClr val="0000CC"/>
    <a:srgbClr val="009999"/>
    <a:srgbClr val="CC9900"/>
    <a:srgbClr val="21FFFF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>
      <p:cViewPr varScale="1">
        <p:scale>
          <a:sx n="70" d="100"/>
          <a:sy n="70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BA179-C061-42C7-BD28-14EF91CA12DD}" type="datetimeFigureOut">
              <a:rPr lang="en-US" smtClean="0"/>
              <a:t>27/02/2017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8CBF3-CB30-48A1-83C0-206ABDD7D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3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CBF3-CB30-48A1-83C0-206ABDD7D9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E96025-706C-4265-AE2B-16E088181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4257-76F8-4558-B702-63E82F94E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9FE15-83AF-40E3-A263-9BB6BA5E5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2CA3-D641-4E0E-9B45-50BDE8157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183A3-B848-4B7F-9472-1EBDF184F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E495-E4C6-43A1-A2C7-AB5F96C43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72C4187-3F54-4407-BB6D-9BAF2D747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07CFD-4028-484A-8F3E-C3E2B8BA1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18AB-AAC9-4C6C-A108-1A7DB0836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CFFE1AE-B51A-4E18-8BC9-B2E98BE94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7D4EF90-BF87-4E61-B286-A021687F5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34020E-6E55-4C89-92C9-C3CE292D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44" r:id="rId4"/>
    <p:sldLayoutId id="2147483752" r:id="rId5"/>
    <p:sldLayoutId id="2147483745" r:id="rId6"/>
    <p:sldLayoutId id="2147483746" r:id="rId7"/>
    <p:sldLayoutId id="2147483753" r:id="rId8"/>
    <p:sldLayoutId id="2147483754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Times New Roman" pitchFamily="18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Times New Roman" pitchFamily="18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Times New Roman" pitchFamily="18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Times New Roman" pitchFamily="18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Times New Roman" pitchFamily="18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Times New Roman" pitchFamily="18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Times New Roman" pitchFamily="18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Times New Roman" pitchFamily="18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1428750" y="1971675"/>
            <a:ext cx="6267450" cy="320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HP-165" pitchFamily="34" charset="0"/>
                <a:cs typeface="Times New Roman"/>
              </a:rPr>
              <a:t>CHÀO MỪNG</a:t>
            </a:r>
          </a:p>
          <a:p>
            <a:pPr algn="ctr"/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HP-165" pitchFamily="34" charset="0"/>
                <a:cs typeface="Times New Roman"/>
              </a:rPr>
              <a:t>CÁC THẦY GIÁO, CÔ GIÁO</a:t>
            </a:r>
          </a:p>
          <a:p>
            <a:pPr algn="ctr"/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HP-165" pitchFamily="34" charset="0"/>
                <a:cs typeface="Times New Roman"/>
              </a:rPr>
              <a:t> VỀ DỰ GIỜ </a:t>
            </a:r>
          </a:p>
        </p:txBody>
      </p:sp>
      <p:pic>
        <p:nvPicPr>
          <p:cNvPr id="7" name="Picture 11" descr="DD01076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2895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484188" marR="0" lvl="0" indent="-484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9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Câu 3: </a:t>
            </a:r>
            <a:r>
              <a:rPr kumimoji="0" lang="en-US" sz="49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Muốn màn hình chính xuất hiện ta nháy chuột vào đâu?</a:t>
            </a:r>
            <a:r>
              <a:rPr kumimoji="0" lang="en-US" sz="44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5C9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3429000"/>
            <a:ext cx="5638800" cy="2667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484188" marR="0" lvl="0" indent="-484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4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ô “</a:t>
            </a:r>
            <a:r>
              <a:rPr kumimoji="0" lang="en-US" sz="4400" b="1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9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BẮT ĐẦU</a:t>
            </a:r>
            <a:r>
              <a:rPr kumimoji="0" lang="en-US" sz="44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en-US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5C9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1" descr="DD01076_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514600"/>
            <a:ext cx="6248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-092" pitchFamily="34" charset="0"/>
              </a:rPr>
              <a:t>Cám ơn quý Thầy Cô!!!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P-092" pitchFamily="34" charset="0"/>
            </a:endParaRPr>
          </a:p>
        </p:txBody>
      </p:sp>
      <p:pic>
        <p:nvPicPr>
          <p:cNvPr id="6" name="Picture 11" descr="DD01076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56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9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0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900"/>
                            </p:stCondLst>
                            <p:childTnLst>
                              <p:par>
                                <p:cTn id="25" presetID="5" presetClass="entr" presetSubtype="5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4" grpId="2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587991" y="2732087"/>
            <a:ext cx="8915400" cy="26130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000" dirty="0" smtClean="0">
                <a:solidFill>
                  <a:srgbClr val="C00000"/>
                </a:solidFill>
                <a:sym typeface="Wingdings" pitchFamily="2" charset="2"/>
              </a:rPr>
              <a:t> </a:t>
            </a:r>
            <a:r>
              <a:rPr lang="en-US" sz="4000" dirty="0" smtClean="0">
                <a:solidFill>
                  <a:srgbClr val="0000CC"/>
                </a:solidFill>
              </a:rPr>
              <a:t>Câu 1: Em hãy nêu quy tắc gõ chữ có dấu?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dirty="0" smtClean="0">
                <a:solidFill>
                  <a:srgbClr val="C00000"/>
                </a:solidFill>
                <a:sym typeface="Wingdings" pitchFamily="2" charset="2"/>
              </a:rPr>
              <a:t> </a:t>
            </a:r>
            <a:r>
              <a:rPr lang="en-US" sz="4000" dirty="0" smtClean="0">
                <a:solidFill>
                  <a:srgbClr val="0000CC"/>
                </a:solidFill>
              </a:rPr>
              <a:t>Câu 2: Em hãy viết lại lên bảng chữ “Quả vải” theo kiểu gõ Telex.</a:t>
            </a:r>
          </a:p>
        </p:txBody>
      </p:sp>
      <p:sp>
        <p:nvSpPr>
          <p:cNvPr id="6" name="Wave 5"/>
          <p:cNvSpPr/>
          <p:nvPr/>
        </p:nvSpPr>
        <p:spPr>
          <a:xfrm>
            <a:off x="1600200" y="304800"/>
            <a:ext cx="5410200" cy="167640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rgbClr val="0070C0"/>
                </a:solidFill>
                <a:latin typeface="HP-092" pitchFamily="34" charset="0"/>
              </a:rPr>
              <a:t>ÔN </a:t>
            </a:r>
            <a:r>
              <a:rPr lang="en-US" sz="4000" dirty="0" smtClean="0">
                <a:solidFill>
                  <a:srgbClr val="0070C0"/>
                </a:solidFill>
                <a:latin typeface="HP-092" pitchFamily="34" charset="0"/>
              </a:rPr>
              <a:t>BÀI </a:t>
            </a:r>
            <a:r>
              <a:rPr lang="en-US" sz="4000" dirty="0">
                <a:solidFill>
                  <a:srgbClr val="0070C0"/>
                </a:solidFill>
                <a:latin typeface="HP-092" pitchFamily="34" charset="0"/>
              </a:rPr>
              <a:t>CŨ</a:t>
            </a:r>
          </a:p>
        </p:txBody>
      </p:sp>
      <p:pic>
        <p:nvPicPr>
          <p:cNvPr id="10" name="Picture 11" descr="DD01076_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8" y="21608"/>
            <a:ext cx="9122391" cy="684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9"/>
          <p:cNvSpPr>
            <a:spLocks noChangeShapeType="1"/>
          </p:cNvSpPr>
          <p:nvPr/>
        </p:nvSpPr>
        <p:spPr bwMode="auto">
          <a:xfrm>
            <a:off x="8991600" y="1447800"/>
            <a:ext cx="0" cy="50292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Line 30"/>
          <p:cNvSpPr>
            <a:spLocks noChangeShapeType="1"/>
          </p:cNvSpPr>
          <p:nvPr/>
        </p:nvSpPr>
        <p:spPr bwMode="auto">
          <a:xfrm>
            <a:off x="8915400" y="2209800"/>
            <a:ext cx="0" cy="4038600"/>
          </a:xfrm>
          <a:prstGeom prst="line">
            <a:avLst/>
          </a:prstGeom>
          <a:noFill/>
          <a:ln w="107950" cmpd="tri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31"/>
          <p:cNvSpPr>
            <a:spLocks noChangeShapeType="1"/>
          </p:cNvSpPr>
          <p:nvPr/>
        </p:nvSpPr>
        <p:spPr bwMode="auto">
          <a:xfrm>
            <a:off x="609600" y="6629400"/>
            <a:ext cx="8305800" cy="0"/>
          </a:xfrm>
          <a:prstGeom prst="line">
            <a:avLst/>
          </a:prstGeom>
          <a:noFill/>
          <a:ln w="92075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32"/>
          <p:cNvSpPr>
            <a:spLocks noChangeShapeType="1"/>
          </p:cNvSpPr>
          <p:nvPr/>
        </p:nvSpPr>
        <p:spPr bwMode="auto">
          <a:xfrm>
            <a:off x="685800" y="6477000"/>
            <a:ext cx="822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WordArt 35" descr="304896082_216ab63f2b_s"/>
          <p:cNvSpPr>
            <a:spLocks noChangeArrowheads="1" noChangeShapeType="1" noTextEdit="1"/>
          </p:cNvSpPr>
          <p:nvPr/>
        </p:nvSpPr>
        <p:spPr bwMode="auto">
          <a:xfrm>
            <a:off x="609600" y="1295400"/>
            <a:ext cx="8153400" cy="8636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2000" b="1" kern="1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CHƯƠNG 6 : HỌC CÙNG MÁY TÍNH</a:t>
            </a:r>
            <a:endParaRPr lang="en-US" sz="2000" b="1" kern="1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4" name="Text Box 36"/>
          <p:cNvSpPr txBox="1">
            <a:spLocks noChangeArrowheads="1"/>
          </p:cNvSpPr>
          <p:nvPr/>
        </p:nvSpPr>
        <p:spPr bwMode="auto">
          <a:xfrm>
            <a:off x="152401" y="2528550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u="sng" dirty="0" smtClean="0">
                <a:solidFill>
                  <a:srgbClr val="FFFF00"/>
                </a:solidFill>
                <a:latin typeface="HP-113" pitchFamily="34" charset="0"/>
              </a:rPr>
              <a:t>Bài 1:</a:t>
            </a:r>
            <a:r>
              <a:rPr lang="en-US" sz="4400" dirty="0" smtClean="0">
                <a:solidFill>
                  <a:srgbClr val="FFFF00"/>
                </a:solidFill>
                <a:latin typeface="HP-113" pitchFamily="34" charset="0"/>
              </a:rPr>
              <a:t>   Học </a:t>
            </a:r>
            <a:r>
              <a:rPr lang="en-US" sz="4400" dirty="0">
                <a:solidFill>
                  <a:srgbClr val="FFFF00"/>
                </a:solidFill>
                <a:latin typeface="HP-113" pitchFamily="34" charset="0"/>
              </a:rPr>
              <a:t>toán với phần mềm toán 3</a:t>
            </a:r>
          </a:p>
        </p:txBody>
      </p:sp>
      <p:pic>
        <p:nvPicPr>
          <p:cNvPr id="9225" name="Picture 37" descr="CA2B0LW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0301">
            <a:off x="127000" y="5775325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usi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867400"/>
            <a:ext cx="609600" cy="609600"/>
          </a:xfrm>
          <a:prstGeom prst="rect">
            <a:avLst/>
          </a:prstGeom>
        </p:spPr>
      </p:pic>
      <p:pic>
        <p:nvPicPr>
          <p:cNvPr id="13" name="Picture 12" descr="rea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5867400"/>
            <a:ext cx="609600" cy="609600"/>
          </a:xfrm>
          <a:prstGeom prst="rect">
            <a:avLst/>
          </a:prstGeom>
        </p:spPr>
      </p:pic>
      <p:pic>
        <p:nvPicPr>
          <p:cNvPr id="14" name="Picture 13" descr="worl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5867400"/>
            <a:ext cx="609600" cy="609600"/>
          </a:xfrm>
          <a:prstGeom prst="rect">
            <a:avLst/>
          </a:prstGeom>
        </p:spPr>
      </p:pic>
      <p:pic>
        <p:nvPicPr>
          <p:cNvPr id="15" name="Picture 14" descr="cha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5638800"/>
            <a:ext cx="838200" cy="838200"/>
          </a:xfrm>
          <a:prstGeom prst="rect">
            <a:avLst/>
          </a:prstGeom>
        </p:spPr>
      </p:pic>
      <p:pic>
        <p:nvPicPr>
          <p:cNvPr id="16" name="Picture 15" descr="contrac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5867400"/>
            <a:ext cx="609600" cy="609600"/>
          </a:xfrm>
          <a:prstGeom prst="rect">
            <a:avLst/>
          </a:prstGeom>
        </p:spPr>
      </p:pic>
      <p:pic>
        <p:nvPicPr>
          <p:cNvPr id="17" name="Picture 16" descr="working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5867400"/>
            <a:ext cx="609600" cy="609600"/>
          </a:xfrm>
          <a:prstGeom prst="rect">
            <a:avLst/>
          </a:prstGeom>
        </p:spPr>
      </p:pic>
      <p:pic>
        <p:nvPicPr>
          <p:cNvPr id="18" name="Picture 17" descr="clipboard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5867400"/>
            <a:ext cx="609600" cy="609600"/>
          </a:xfrm>
          <a:prstGeom prst="rect">
            <a:avLst/>
          </a:prstGeom>
        </p:spPr>
      </p:pic>
      <p:pic>
        <p:nvPicPr>
          <p:cNvPr id="19" name="Picture 18" descr="letter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5791200"/>
            <a:ext cx="609600" cy="609600"/>
          </a:xfrm>
          <a:prstGeom prst="rect">
            <a:avLst/>
          </a:prstGeom>
        </p:spPr>
      </p:pic>
      <p:pic>
        <p:nvPicPr>
          <p:cNvPr id="20" name="Picture 19" descr="pictures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78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2" grpId="0" animBg="1"/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219200" y="1290309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latin typeface="HP-083" pitchFamily="34" charset="0"/>
              </a:rPr>
              <a:t>Khởi động phần </a:t>
            </a:r>
            <a:r>
              <a:rPr lang="en-US" sz="3600" dirty="0" smtClean="0">
                <a:solidFill>
                  <a:srgbClr val="0000CC"/>
                </a:solidFill>
                <a:latin typeface="HP-083" pitchFamily="34" charset="0"/>
              </a:rPr>
              <a:t>mềm: </a:t>
            </a:r>
            <a:endParaRPr lang="en-US" sz="3600" dirty="0">
              <a:solidFill>
                <a:srgbClr val="0000CC"/>
              </a:solidFill>
              <a:latin typeface="HP-083" pitchFamily="34" charset="0"/>
            </a:endParaRP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533400" y="1140455"/>
            <a:ext cx="685800" cy="7620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10246" name="Text Box 23"/>
          <p:cNvSpPr txBox="1">
            <a:spLocks noChangeArrowheads="1"/>
          </p:cNvSpPr>
          <p:nvPr/>
        </p:nvSpPr>
        <p:spPr bwMode="auto">
          <a:xfrm>
            <a:off x="228600" y="2599477"/>
            <a:ext cx="3124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+mn-lt"/>
              </a:rPr>
              <a:t>Biểu tượng phần mềm học toán 3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078" y="2166938"/>
            <a:ext cx="5334000" cy="3581400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3184478" y="3722742"/>
            <a:ext cx="3276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FFC000"/>
                </a:solidFill>
                <a:latin typeface="HP-083" pitchFamily="34" charset="0"/>
              </a:rPr>
              <a:t>Bài</a:t>
            </a:r>
            <a:r>
              <a:rPr lang="en-US" sz="3200" dirty="0" smtClean="0">
                <a:solidFill>
                  <a:srgbClr val="FFC000"/>
                </a:solidFill>
                <a:latin typeface="HP-083" pitchFamily="34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HP-083" pitchFamily="34" charset="0"/>
              </a:rPr>
              <a:t>1: Cùng học toán với phần mềm toán 3</a:t>
            </a:r>
            <a:endParaRPr lang="en-US" sz="3200" dirty="0">
              <a:solidFill>
                <a:srgbClr val="FFC000"/>
              </a:solidFill>
              <a:latin typeface="HP-08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/>
      <p:bldP spid="20501" grpId="0" animBg="1"/>
      <p:bldP spid="1024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"/>
          <p:cNvSpPr txBox="1">
            <a:spLocks noChangeArrowheads="1"/>
          </p:cNvSpPr>
          <p:nvPr/>
        </p:nvSpPr>
        <p:spPr bwMode="auto">
          <a:xfrm>
            <a:off x="1066800" y="2133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2"/>
          <a:srcRect l="10938" t="10417" r="10938" b="15625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152400" y="5657850"/>
            <a:ext cx="899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HP-002" pitchFamily="34" charset="0"/>
              </a:rPr>
              <a:t>Nháy </a:t>
            </a:r>
            <a:r>
              <a:rPr lang="en-US" sz="3600" b="1" dirty="0" smtClean="0">
                <a:solidFill>
                  <a:srgbClr val="0000CC"/>
                </a:solidFill>
                <a:latin typeface="HP-002" pitchFamily="34" charset="0"/>
              </a:rPr>
              <a:t> chuột  lên  chữ  </a:t>
            </a:r>
            <a:r>
              <a:rPr lang="en-US" sz="3600" b="1" dirty="0">
                <a:solidFill>
                  <a:srgbClr val="0000CC"/>
                </a:solidFill>
                <a:latin typeface="HP-002" pitchFamily="34" charset="0"/>
              </a:rPr>
              <a:t>bắt </a:t>
            </a:r>
            <a:r>
              <a:rPr lang="en-US" sz="3600" b="1" dirty="0" smtClean="0">
                <a:solidFill>
                  <a:srgbClr val="0000CC"/>
                </a:solidFill>
                <a:latin typeface="HP-002" pitchFamily="34" charset="0"/>
              </a:rPr>
              <a:t> đầu  để  luyện  tập  toán  </a:t>
            </a:r>
            <a:r>
              <a:rPr lang="en-US" sz="3600" b="1" dirty="0">
                <a:solidFill>
                  <a:srgbClr val="0000CC"/>
                </a:solidFill>
                <a:latin typeface="HP-002" pitchFamily="34" charset="0"/>
              </a:rPr>
              <a:t>với </a:t>
            </a:r>
            <a:r>
              <a:rPr lang="en-US" sz="3600" b="1" dirty="0" smtClean="0">
                <a:solidFill>
                  <a:srgbClr val="0000CC"/>
                </a:solidFill>
                <a:latin typeface="HP-002" pitchFamily="34" charset="0"/>
              </a:rPr>
              <a:t> màn  hình  </a:t>
            </a:r>
            <a:r>
              <a:rPr lang="en-US" sz="3600" b="1" dirty="0">
                <a:solidFill>
                  <a:srgbClr val="0000CC"/>
                </a:solidFill>
                <a:latin typeface="HP-002" pitchFamily="34" charset="0"/>
              </a:rPr>
              <a:t>cầu </a:t>
            </a:r>
            <a:r>
              <a:rPr lang="en-US" sz="3600" b="1" dirty="0" smtClean="0">
                <a:solidFill>
                  <a:srgbClr val="0000CC"/>
                </a:solidFill>
                <a:latin typeface="HP-002" pitchFamily="34" charset="0"/>
              </a:rPr>
              <a:t> vồng</a:t>
            </a:r>
            <a:endParaRPr lang="en-US" sz="3600" b="1" dirty="0">
              <a:solidFill>
                <a:srgbClr val="0000CC"/>
              </a:solidFill>
              <a:latin typeface="HP-002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8120399">
            <a:off x="3432969" y="4834732"/>
            <a:ext cx="1965325" cy="160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3"/>
          <a:srcRect l="10938" t="10417" r="10938" b="15625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81100" y="1441449"/>
            <a:ext cx="8457966" cy="5472998"/>
            <a:chOff x="342" y="1440"/>
            <a:chExt cx="5218" cy="2966"/>
          </a:xfrm>
        </p:grpSpPr>
        <p:sp>
          <p:nvSpPr>
            <p:cNvPr id="12303" name="Text Box 19"/>
            <p:cNvSpPr txBox="1">
              <a:spLocks noChangeArrowheads="1"/>
            </p:cNvSpPr>
            <p:nvPr/>
          </p:nvSpPr>
          <p:spPr bwMode="auto">
            <a:xfrm>
              <a:off x="342" y="3756"/>
              <a:ext cx="5218" cy="6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dirty="0" smtClean="0">
                  <a:solidFill>
                    <a:srgbClr val="0000CC"/>
                  </a:solidFill>
                </a:rPr>
                <a:t>8 biểu tượng phía trên ứng với nội dung học kỳ I</a:t>
              </a:r>
              <a:endParaRPr lang="en-US" sz="3600" dirty="0">
                <a:solidFill>
                  <a:srgbClr val="0000CC"/>
                </a:solidFill>
              </a:endParaRPr>
            </a:p>
          </p:txBody>
        </p:sp>
        <p:grpSp>
          <p:nvGrpSpPr>
            <p:cNvPr id="12304" name="Group 28"/>
            <p:cNvGrpSpPr>
              <a:grpSpLocks/>
            </p:cNvGrpSpPr>
            <p:nvPr/>
          </p:nvGrpSpPr>
          <p:grpSpPr bwMode="auto">
            <a:xfrm>
              <a:off x="624" y="1440"/>
              <a:ext cx="4560" cy="2304"/>
              <a:chOff x="624" y="1440"/>
              <a:chExt cx="4560" cy="2304"/>
            </a:xfrm>
          </p:grpSpPr>
          <p:sp>
            <p:nvSpPr>
              <p:cNvPr id="12305" name="Line 20"/>
              <p:cNvSpPr>
                <a:spLocks noChangeShapeType="1"/>
              </p:cNvSpPr>
              <p:nvPr/>
            </p:nvSpPr>
            <p:spPr bwMode="auto">
              <a:xfrm flipH="1" flipV="1">
                <a:off x="624" y="2496"/>
                <a:ext cx="240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Line 21"/>
              <p:cNvSpPr>
                <a:spLocks noChangeShapeType="1"/>
              </p:cNvSpPr>
              <p:nvPr/>
            </p:nvSpPr>
            <p:spPr bwMode="auto">
              <a:xfrm flipH="1" flipV="1">
                <a:off x="864" y="1920"/>
                <a:ext cx="2160" cy="18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Line 22"/>
              <p:cNvSpPr>
                <a:spLocks noChangeShapeType="1"/>
              </p:cNvSpPr>
              <p:nvPr/>
            </p:nvSpPr>
            <p:spPr bwMode="auto">
              <a:xfrm flipH="1" flipV="1">
                <a:off x="1488" y="1632"/>
                <a:ext cx="1536" cy="2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Line 23"/>
              <p:cNvSpPr>
                <a:spLocks noChangeShapeType="1"/>
              </p:cNvSpPr>
              <p:nvPr/>
            </p:nvSpPr>
            <p:spPr bwMode="auto">
              <a:xfrm flipH="1" flipV="1">
                <a:off x="2448" y="1440"/>
                <a:ext cx="576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Line 24"/>
              <p:cNvSpPr>
                <a:spLocks noChangeShapeType="1"/>
              </p:cNvSpPr>
              <p:nvPr/>
            </p:nvSpPr>
            <p:spPr bwMode="auto">
              <a:xfrm flipV="1">
                <a:off x="3024" y="1440"/>
                <a:ext cx="192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25"/>
              <p:cNvSpPr>
                <a:spLocks noChangeShapeType="1"/>
              </p:cNvSpPr>
              <p:nvPr/>
            </p:nvSpPr>
            <p:spPr bwMode="auto">
              <a:xfrm flipV="1">
                <a:off x="3024" y="1584"/>
                <a:ext cx="1056" cy="2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26"/>
              <p:cNvSpPr>
                <a:spLocks noChangeShapeType="1"/>
              </p:cNvSpPr>
              <p:nvPr/>
            </p:nvSpPr>
            <p:spPr bwMode="auto">
              <a:xfrm flipV="1">
                <a:off x="3024" y="1872"/>
                <a:ext cx="1776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Line 27"/>
              <p:cNvSpPr>
                <a:spLocks noChangeShapeType="1"/>
              </p:cNvSpPr>
              <p:nvPr/>
            </p:nvSpPr>
            <p:spPr bwMode="auto">
              <a:xfrm flipV="1">
                <a:off x="3024" y="2304"/>
                <a:ext cx="216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81000" y="2743201"/>
            <a:ext cx="8382000" cy="4114799"/>
            <a:chOff x="288" y="2112"/>
            <a:chExt cx="5280" cy="2385"/>
          </a:xfrm>
        </p:grpSpPr>
        <p:sp>
          <p:nvSpPr>
            <p:cNvPr id="12293" name="Text Box 18"/>
            <p:cNvSpPr txBox="1">
              <a:spLocks noChangeArrowheads="1"/>
            </p:cNvSpPr>
            <p:nvPr/>
          </p:nvSpPr>
          <p:spPr bwMode="auto">
            <a:xfrm>
              <a:off x="288" y="3801"/>
              <a:ext cx="5280" cy="6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8 biểu tượng phía dưới ứng với nội dung học kỳ II</a:t>
              </a:r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294" name="Group 39"/>
            <p:cNvGrpSpPr>
              <a:grpSpLocks/>
            </p:cNvGrpSpPr>
            <p:nvPr/>
          </p:nvGrpSpPr>
          <p:grpSpPr bwMode="auto">
            <a:xfrm>
              <a:off x="1152" y="2112"/>
              <a:ext cx="3456" cy="1632"/>
              <a:chOff x="1152" y="2112"/>
              <a:chExt cx="3456" cy="1632"/>
            </a:xfrm>
          </p:grpSpPr>
          <p:sp>
            <p:nvSpPr>
              <p:cNvPr id="12295" name="Line 31"/>
              <p:cNvSpPr>
                <a:spLocks noChangeShapeType="1"/>
              </p:cNvSpPr>
              <p:nvPr/>
            </p:nvSpPr>
            <p:spPr bwMode="auto">
              <a:xfrm flipH="1" flipV="1">
                <a:off x="1152" y="3168"/>
                <a:ext cx="1872" cy="57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296" name="Line 32"/>
              <p:cNvSpPr>
                <a:spLocks noChangeShapeType="1"/>
              </p:cNvSpPr>
              <p:nvPr/>
            </p:nvSpPr>
            <p:spPr bwMode="auto">
              <a:xfrm flipH="1" flipV="1">
                <a:off x="1584" y="2544"/>
                <a:ext cx="1440" cy="120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297" name="Line 33"/>
              <p:cNvSpPr>
                <a:spLocks noChangeShapeType="1"/>
              </p:cNvSpPr>
              <p:nvPr/>
            </p:nvSpPr>
            <p:spPr bwMode="auto">
              <a:xfrm flipH="1" flipV="1">
                <a:off x="2736" y="2592"/>
                <a:ext cx="288" cy="115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Line 34"/>
              <p:cNvSpPr>
                <a:spLocks noChangeShapeType="1"/>
              </p:cNvSpPr>
              <p:nvPr/>
            </p:nvSpPr>
            <p:spPr bwMode="auto">
              <a:xfrm flipV="1">
                <a:off x="3024" y="2640"/>
                <a:ext cx="192" cy="105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Line 35"/>
              <p:cNvSpPr>
                <a:spLocks noChangeShapeType="1"/>
              </p:cNvSpPr>
              <p:nvPr/>
            </p:nvSpPr>
            <p:spPr bwMode="auto">
              <a:xfrm flipH="1" flipV="1">
                <a:off x="2400" y="2112"/>
                <a:ext cx="576" cy="1584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Line 36"/>
              <p:cNvSpPr>
                <a:spLocks noChangeShapeType="1"/>
              </p:cNvSpPr>
              <p:nvPr/>
            </p:nvSpPr>
            <p:spPr bwMode="auto">
              <a:xfrm flipV="1">
                <a:off x="3024" y="2112"/>
                <a:ext cx="528" cy="1584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Line 37"/>
              <p:cNvSpPr>
                <a:spLocks noChangeShapeType="1"/>
              </p:cNvSpPr>
              <p:nvPr/>
            </p:nvSpPr>
            <p:spPr bwMode="auto">
              <a:xfrm flipV="1">
                <a:off x="3024" y="2592"/>
                <a:ext cx="1248" cy="115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Line 38"/>
              <p:cNvSpPr>
                <a:spLocks noChangeShapeType="1"/>
              </p:cNvSpPr>
              <p:nvPr/>
            </p:nvSpPr>
            <p:spPr bwMode="auto">
              <a:xfrm flipV="1">
                <a:off x="3024" y="3168"/>
                <a:ext cx="1584" cy="57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447800" y="2895600"/>
            <a:ext cx="6019800" cy="3124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30" pitchFamily="2" charset="0"/>
              </a:rPr>
              <a:t>CÂU HỎI TRẮC NGHIỆM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30" pitchFamily="2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9099" y="533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FFC000"/>
                </a:solidFill>
                <a:latin typeface="HP-083" pitchFamily="34" charset="0"/>
              </a:rPr>
              <a:t>Bài</a:t>
            </a:r>
            <a:r>
              <a:rPr lang="en-US" sz="3200" dirty="0" smtClean="0">
                <a:solidFill>
                  <a:srgbClr val="FFC000"/>
                </a:solidFill>
                <a:latin typeface="HP-083" pitchFamily="34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HP-083" pitchFamily="34" charset="0"/>
              </a:rPr>
              <a:t>1: Cùng học toán với phần mềm toán 3</a:t>
            </a:r>
            <a:endParaRPr lang="en-US" sz="3200" dirty="0">
              <a:solidFill>
                <a:srgbClr val="FFC000"/>
              </a:solidFill>
              <a:latin typeface="HP-08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9903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9900"/>
                </a:solidFill>
              </a:rPr>
              <a:t>Câu 1: </a:t>
            </a:r>
            <a:r>
              <a:rPr lang="en-US" sz="4400" dirty="0" smtClean="0"/>
              <a:t>Hình ảnh nào sau đây là chương trình “Cùng học toán 3”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2057400"/>
            <a:ext cx="7162800" cy="449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188" marR="0" lvl="0" indent="-4841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a.</a:t>
            </a:r>
          </a:p>
          <a:p>
            <a:pPr marL="484188" marR="0" lvl="0" indent="-4841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b.</a:t>
            </a:r>
          </a:p>
          <a:p>
            <a:pPr marL="484188" marR="0" lvl="0" indent="-4841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c.</a:t>
            </a:r>
          </a:p>
          <a:p>
            <a:pPr marL="484188" marR="0" lvl="0" indent="-4841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d.</a:t>
            </a:r>
            <a:endParaRPr kumimoji="0" lang="en-US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5C9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486400"/>
            <a:ext cx="70597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199" y="2438400"/>
            <a:ext cx="74140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428999"/>
            <a:ext cx="762000" cy="7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495800"/>
            <a:ext cx="685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 descr="DD01076_.wm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2018506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9900"/>
                </a:solidFill>
              </a:rPr>
              <a:t>Câu 2: </a:t>
            </a:r>
            <a:r>
              <a:rPr lang="en-US" sz="4400" dirty="0" smtClean="0"/>
              <a:t>Để khởi động phần mềm “Cùng học toán 3” em nháy chuột mấy lần?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0"/>
            <a:ext cx="3962400" cy="3940208"/>
          </a:xfrm>
        </p:spPr>
        <p:txBody>
          <a:bodyPr/>
          <a:lstStyle/>
          <a:p>
            <a:pPr marL="579437" indent="-514350">
              <a:buFont typeface="+mj-lt"/>
              <a:buAutoNum type="alphaLcPeriod"/>
            </a:pPr>
            <a:r>
              <a:rPr lang="en-US" sz="4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lần</a:t>
            </a:r>
          </a:p>
          <a:p>
            <a:pPr marL="579437" indent="-514350">
              <a:buFont typeface="+mj-lt"/>
              <a:buAutoNum type="alphaLcPeriod"/>
            </a:pPr>
            <a:r>
              <a:rPr lang="en-US" sz="4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lần</a:t>
            </a:r>
          </a:p>
          <a:p>
            <a:pPr marL="579437" indent="-514350">
              <a:buFont typeface="+mj-lt"/>
              <a:buAutoNum type="alphaLcPeriod"/>
            </a:pPr>
            <a:r>
              <a:rPr lang="en-US" sz="4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lần</a:t>
            </a:r>
          </a:p>
          <a:p>
            <a:pPr marL="579437" indent="-514350">
              <a:buFont typeface="+mj-lt"/>
              <a:buAutoNum type="alphaLcPeriod"/>
            </a:pPr>
            <a:r>
              <a:rPr lang="en-US" sz="4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lần</a:t>
            </a:r>
            <a:endParaRPr lang="en-US" sz="48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1" descr="DD01076_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6c1155c1905e98a7df65616f9c4c8ff9836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ime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665</TotalTime>
  <Words>225</Words>
  <Application>Microsoft Office PowerPoint</Application>
  <PresentationFormat>On-screen Show (4:3)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HP-002</vt:lpstr>
      <vt:lpstr>HP-083</vt:lpstr>
      <vt:lpstr>HP-092</vt:lpstr>
      <vt:lpstr>HP-113</vt:lpstr>
      <vt:lpstr>HP-130</vt:lpstr>
      <vt:lpstr>HP-165</vt:lpstr>
      <vt:lpstr>Times New Roman</vt:lpstr>
      <vt:lpstr>Verdana</vt:lpstr>
      <vt:lpstr>Wingdings</vt:lpstr>
      <vt:lpstr>Wingdings 2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Hình ảnh nào sau đây là chương trình “Cùng học toán 3”</vt:lpstr>
      <vt:lpstr>Câu 2: Để khởi động phần mềm “Cùng học toán 3” em nháy chuột mấy lần?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VS9 X64Bit</cp:lastModifiedBy>
  <cp:revision>55</cp:revision>
  <dcterms:created xsi:type="dcterms:W3CDTF">2009-02-04T01:25:42Z</dcterms:created>
  <dcterms:modified xsi:type="dcterms:W3CDTF">2017-02-27T09:03:25Z</dcterms:modified>
</cp:coreProperties>
</file>